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84" r:id="rId2"/>
    <p:sldId id="258" r:id="rId3"/>
    <p:sldId id="262" r:id="rId4"/>
    <p:sldId id="259" r:id="rId5"/>
    <p:sldId id="264" r:id="rId6"/>
    <p:sldId id="260" r:id="rId7"/>
    <p:sldId id="282" r:id="rId8"/>
    <p:sldId id="266" r:id="rId9"/>
    <p:sldId id="268" r:id="rId10"/>
    <p:sldId id="272" r:id="rId11"/>
    <p:sldId id="269" r:id="rId12"/>
    <p:sldId id="273" r:id="rId13"/>
    <p:sldId id="274" r:id="rId14"/>
    <p:sldId id="283" r:id="rId15"/>
    <p:sldId id="278" r:id="rId16"/>
    <p:sldId id="277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EBD2E-E714-4700-ACD4-7CA794BB8ADA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8B9A8-27C0-4AE4-AD37-89ADCF1B36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03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5059ED-7FB3-47A4-B618-2D34A2D64DD2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E74821D-3468-4AD8-B70F-588C02DDE4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&#1072;&#1090;&#1090;&#1077;&#1089;&#1090;&#1072;&#1094;&#1080;&#1103;\&#1075;&#1086;&#1088;&#1077;&#1085;&#1080;&#1077;%20&#1073;&#1077;&#1085;&#1079;&#1086;&#1083;&#1072;.wmv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&#1072;&#1090;&#1090;&#1077;&#1089;&#1090;&#1072;&#1094;&#1080;&#1103;\&#1086;&#1090;&#1085;&#1086;&#1096;&#1077;&#1085;&#1080;&#1077;%20&#1089;%20&#1050;&#1052;&#1087;&#1054;4%20&#1080;%20&#1073;&#1088;&#1086;&#1084;&#1085;&#1086;&#1081;%20&#1074;&#1086;&#1076;&#1077;..wm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3200" dirty="0" smtClean="0"/>
              <a:t>                      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11200" smtClean="0"/>
              <a:t>         </a:t>
            </a:r>
            <a:r>
              <a:rPr lang="ru-RU" sz="11200" dirty="0" smtClean="0">
                <a:solidFill>
                  <a:schemeClr val="tx2"/>
                </a:solidFill>
              </a:rPr>
              <a:t>Презентация к уроку по теме:</a:t>
            </a:r>
          </a:p>
          <a:p>
            <a:pPr marL="0" indent="0">
              <a:buNone/>
            </a:pPr>
            <a:r>
              <a:rPr lang="ru-RU" sz="4500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endParaRPr lang="ru-RU" sz="45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11100" dirty="0" smtClean="0">
                <a:solidFill>
                  <a:schemeClr val="tx2"/>
                </a:solidFill>
              </a:rPr>
              <a:t> </a:t>
            </a:r>
            <a:r>
              <a:rPr lang="ru-RU" sz="11100" i="1" dirty="0" smtClean="0">
                <a:solidFill>
                  <a:srgbClr val="C00000"/>
                </a:solidFill>
              </a:rPr>
              <a:t>«Ароматические </a:t>
            </a:r>
            <a:r>
              <a:rPr lang="ru-RU" sz="11100" i="1" dirty="0" err="1" smtClean="0">
                <a:solidFill>
                  <a:srgbClr val="C00000"/>
                </a:solidFill>
              </a:rPr>
              <a:t>углеводороды.Бензол</a:t>
            </a:r>
            <a:r>
              <a:rPr lang="ru-RU" sz="11100" i="1" dirty="0" smtClean="0">
                <a:solidFill>
                  <a:srgbClr val="C00000"/>
                </a:solidFill>
              </a:rPr>
              <a:t>.»</a:t>
            </a:r>
          </a:p>
          <a:p>
            <a:pPr marL="0" indent="0">
              <a:buNone/>
            </a:pPr>
            <a:endParaRPr lang="ru-RU" sz="45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dirty="0" smtClean="0"/>
              <a:t>                            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7200" dirty="0" smtClean="0"/>
              <a:t>                                                            Подготовила</a:t>
            </a:r>
            <a:endParaRPr lang="ru-RU" sz="7200" dirty="0"/>
          </a:p>
          <a:p>
            <a:pPr marL="0" indent="0">
              <a:buNone/>
            </a:pPr>
            <a:r>
              <a:rPr lang="ru-RU" sz="7200" dirty="0" smtClean="0"/>
              <a:t>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7200" dirty="0" smtClean="0"/>
              <a:t>                                                      учитель химии МБОУ</a:t>
            </a:r>
          </a:p>
          <a:p>
            <a:pPr marL="0" indent="0">
              <a:buNone/>
            </a:pPr>
            <a:r>
              <a:rPr lang="ru-RU" sz="7200" dirty="0"/>
              <a:t> </a:t>
            </a:r>
            <a:r>
              <a:rPr lang="ru-RU" sz="7200" dirty="0" smtClean="0"/>
              <a:t>                                                    «СОШ №2 </a:t>
            </a:r>
            <a:r>
              <a:rPr lang="ru-RU" sz="7200" dirty="0" err="1" smtClean="0"/>
              <a:t>г.Суворова</a:t>
            </a:r>
            <a:r>
              <a:rPr lang="ru-RU" sz="7200" dirty="0" smtClean="0"/>
              <a:t>»</a:t>
            </a:r>
          </a:p>
          <a:p>
            <a:pPr marL="0" indent="0">
              <a:buNone/>
            </a:pPr>
            <a:r>
              <a:rPr lang="ru-RU" sz="7200" dirty="0"/>
              <a:t> </a:t>
            </a:r>
            <a:r>
              <a:rPr lang="ru-RU" sz="7200" dirty="0" smtClean="0"/>
              <a:t>                                                      </a:t>
            </a:r>
            <a:r>
              <a:rPr lang="ru-RU" sz="7200" dirty="0" err="1" smtClean="0"/>
              <a:t>Дьячкова</a:t>
            </a:r>
            <a:r>
              <a:rPr lang="ru-RU" sz="7200" dirty="0" smtClean="0"/>
              <a:t>  Валентина</a:t>
            </a:r>
          </a:p>
          <a:p>
            <a:pPr marL="0" indent="0">
              <a:buNone/>
            </a:pPr>
            <a:r>
              <a:rPr lang="ru-RU" sz="7200" dirty="0"/>
              <a:t> </a:t>
            </a:r>
            <a:r>
              <a:rPr lang="ru-RU" sz="7200" dirty="0" smtClean="0"/>
              <a:t>                                                             Алексеевна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630464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9600" dirty="0" smtClean="0"/>
              <a:t>  Химические свойства бензола  </a:t>
            </a:r>
          </a:p>
          <a:p>
            <a:pPr>
              <a:buNone/>
            </a:pPr>
            <a:endParaRPr lang="ru-RU" sz="20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70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70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7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7000" dirty="0" smtClean="0">
                <a:solidFill>
                  <a:srgbClr val="C00000"/>
                </a:solidFill>
              </a:rPr>
              <a:t>I</a:t>
            </a:r>
            <a:r>
              <a:rPr lang="ru-RU" sz="7000" dirty="0" smtClean="0">
                <a:solidFill>
                  <a:srgbClr val="C00000"/>
                </a:solidFill>
              </a:rPr>
              <a:t>.Реакции замещения </a:t>
            </a:r>
          </a:p>
          <a:p>
            <a:pPr>
              <a:buNone/>
            </a:pPr>
            <a:r>
              <a:rPr lang="en-US" sz="7000" dirty="0" smtClean="0"/>
              <a:t>    </a:t>
            </a:r>
            <a:r>
              <a:rPr lang="ru-RU" sz="7000" dirty="0" smtClean="0"/>
              <a:t>а)</a:t>
            </a:r>
            <a:r>
              <a:rPr lang="en-US" sz="7000" dirty="0" smtClean="0"/>
              <a:t> </a:t>
            </a:r>
            <a:r>
              <a:rPr lang="ru-RU" sz="7000" dirty="0" smtClean="0"/>
              <a:t>Галогенирование(</a:t>
            </a:r>
            <a:r>
              <a:rPr lang="ru-RU" sz="7000" dirty="0" err="1" smtClean="0"/>
              <a:t>ка</a:t>
            </a:r>
            <a:r>
              <a:rPr lang="en-US" sz="7000" dirty="0" smtClean="0"/>
              <a:t>t</a:t>
            </a:r>
            <a:r>
              <a:rPr lang="ru-RU" sz="7000" dirty="0" smtClean="0"/>
              <a:t>:А</a:t>
            </a:r>
            <a:r>
              <a:rPr lang="en-US" sz="7000" dirty="0" smtClean="0"/>
              <a:t>lCl3,</a:t>
            </a:r>
            <a:r>
              <a:rPr lang="ru-RU" sz="7000" dirty="0" smtClean="0"/>
              <a:t> </a:t>
            </a:r>
            <a:r>
              <a:rPr lang="en-US" sz="7000" dirty="0" smtClean="0"/>
              <a:t>FeCl3)   </a:t>
            </a:r>
          </a:p>
          <a:p>
            <a:pPr>
              <a:buNone/>
            </a:pPr>
            <a:r>
              <a:rPr lang="en-US" sz="7000" dirty="0" smtClean="0"/>
              <a:t>        C6H6 + Cl2 =</a:t>
            </a:r>
          </a:p>
          <a:p>
            <a:pPr>
              <a:buNone/>
            </a:pPr>
            <a:r>
              <a:rPr lang="en-US" sz="7000" dirty="0" smtClean="0"/>
              <a:t>    </a:t>
            </a:r>
            <a:r>
              <a:rPr lang="ru-RU" sz="7000" dirty="0" smtClean="0"/>
              <a:t>б) Нитрование ( </a:t>
            </a:r>
            <a:r>
              <a:rPr lang="ru-RU" sz="7000" dirty="0" err="1" smtClean="0"/>
              <a:t>конц</a:t>
            </a:r>
            <a:r>
              <a:rPr lang="ru-RU" sz="7000" dirty="0" smtClean="0"/>
              <a:t>. </a:t>
            </a:r>
            <a:r>
              <a:rPr lang="en-US" sz="7000" dirty="0" smtClean="0"/>
              <a:t>H2SO4</a:t>
            </a:r>
            <a:r>
              <a:rPr lang="ru-RU" sz="7000" dirty="0" smtClean="0"/>
              <a:t>)</a:t>
            </a:r>
          </a:p>
          <a:p>
            <a:pPr>
              <a:buNone/>
            </a:pPr>
            <a:r>
              <a:rPr lang="ru-RU" sz="7000" dirty="0" smtClean="0"/>
              <a:t>        С6Н6 + Н</a:t>
            </a:r>
            <a:r>
              <a:rPr lang="en-US" sz="7000" dirty="0" smtClean="0"/>
              <a:t>NO3 =</a:t>
            </a:r>
          </a:p>
          <a:p>
            <a:pPr>
              <a:buNone/>
            </a:pPr>
            <a:endParaRPr lang="ru-RU" sz="7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7000" dirty="0" smtClean="0">
                <a:solidFill>
                  <a:srgbClr val="C00000"/>
                </a:solidFill>
              </a:rPr>
              <a:t>ll. </a:t>
            </a:r>
            <a:r>
              <a:rPr lang="ru-RU" sz="7000" dirty="0" smtClean="0">
                <a:solidFill>
                  <a:srgbClr val="C00000"/>
                </a:solidFill>
              </a:rPr>
              <a:t>Реакции присоединения</a:t>
            </a:r>
          </a:p>
          <a:p>
            <a:pPr>
              <a:buNone/>
            </a:pPr>
            <a:r>
              <a:rPr lang="ru-RU" sz="7000" dirty="0" smtClean="0"/>
              <a:t>    а) Взаимодействие с галогенами на свету</a:t>
            </a:r>
          </a:p>
          <a:p>
            <a:pPr>
              <a:buNone/>
            </a:pPr>
            <a:r>
              <a:rPr lang="ru-RU" sz="7000" dirty="0" smtClean="0"/>
              <a:t>        С6Н6 + С</a:t>
            </a:r>
            <a:r>
              <a:rPr lang="en-US" sz="7000" dirty="0" smtClean="0"/>
              <a:t>l2 = </a:t>
            </a:r>
          </a:p>
          <a:p>
            <a:pPr>
              <a:buNone/>
            </a:pPr>
            <a:r>
              <a:rPr lang="en-US" sz="7000" dirty="0" smtClean="0"/>
              <a:t>    </a:t>
            </a:r>
            <a:r>
              <a:rPr lang="ru-RU" sz="7000" dirty="0" smtClean="0"/>
              <a:t>б) Гидрирование (</a:t>
            </a:r>
            <a:r>
              <a:rPr lang="en-US" sz="7000" dirty="0" smtClean="0"/>
              <a:t>t, p, </a:t>
            </a:r>
            <a:r>
              <a:rPr lang="en-US" sz="7000" dirty="0" err="1" smtClean="0"/>
              <a:t>kat</a:t>
            </a:r>
            <a:r>
              <a:rPr lang="en-US" sz="7000" dirty="0" smtClean="0"/>
              <a:t>=</a:t>
            </a:r>
            <a:r>
              <a:rPr lang="en-US" sz="7000" dirty="0" err="1" smtClean="0"/>
              <a:t>Ni,Pt</a:t>
            </a:r>
            <a:r>
              <a:rPr lang="en-US" sz="7000" dirty="0" smtClean="0"/>
              <a:t>)</a:t>
            </a:r>
          </a:p>
          <a:p>
            <a:pPr>
              <a:buNone/>
            </a:pPr>
            <a:r>
              <a:rPr lang="en-US" sz="7000" dirty="0" smtClean="0"/>
              <a:t>        C6H6 + H2 = </a:t>
            </a:r>
          </a:p>
          <a:p>
            <a:pPr>
              <a:buNone/>
            </a:pPr>
            <a:endParaRPr lang="ru-RU" sz="7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7000" dirty="0" err="1" smtClean="0">
                <a:solidFill>
                  <a:srgbClr val="C00000"/>
                </a:solidFill>
              </a:rPr>
              <a:t>lll</a:t>
            </a:r>
            <a:r>
              <a:rPr lang="en-US" sz="7000" dirty="0" smtClean="0">
                <a:solidFill>
                  <a:srgbClr val="C00000"/>
                </a:solidFill>
              </a:rPr>
              <a:t>.</a:t>
            </a:r>
            <a:r>
              <a:rPr lang="ru-RU" sz="7000" dirty="0" smtClean="0">
                <a:solidFill>
                  <a:srgbClr val="C00000"/>
                </a:solidFill>
              </a:rPr>
              <a:t> Реакции горения</a:t>
            </a:r>
          </a:p>
          <a:p>
            <a:pPr>
              <a:buNone/>
            </a:pPr>
            <a:r>
              <a:rPr lang="ru-RU" sz="7000" dirty="0" smtClean="0"/>
              <a:t>     </a:t>
            </a:r>
            <a:r>
              <a:rPr lang="en-US" sz="7000" dirty="0" smtClean="0"/>
              <a:t>C6H6 + O2 =</a:t>
            </a:r>
            <a:endParaRPr lang="ru-RU" sz="7000" dirty="0" smtClean="0"/>
          </a:p>
          <a:p>
            <a:pPr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горение бензола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60869" y="274970"/>
            <a:ext cx="8121677" cy="6091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714884"/>
            <a:ext cx="8183880" cy="857256"/>
          </a:xfrm>
        </p:spPr>
        <p:txBody>
          <a:bodyPr>
            <a:normAutofit/>
          </a:bodyPr>
          <a:lstStyle/>
          <a:p>
            <a:r>
              <a:rPr lang="en-US" sz="1600" dirty="0" smtClean="0"/>
              <a:t>     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1800" b="0" dirty="0" smtClean="0">
                <a:solidFill>
                  <a:schemeClr val="tx1"/>
                </a:solidFill>
                <a:effectLst/>
              </a:rPr>
            </a:br>
            <a:r>
              <a:rPr lang="en-US" sz="1800" b="0" dirty="0" smtClean="0">
                <a:solidFill>
                  <a:schemeClr val="tx1"/>
                </a:solidFill>
                <a:effectLst/>
              </a:rPr>
              <a:t>   </a:t>
            </a:r>
            <a:r>
              <a:rPr lang="ru-RU" sz="1800" b="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 3</a:t>
            </a:r>
            <a:r>
              <a:rPr lang="ru-RU" sz="1800" b="0" dirty="0" smtClean="0">
                <a:solidFill>
                  <a:schemeClr val="tx1"/>
                </a:solidFill>
                <a:effectLst/>
              </a:rPr>
              <a:t>. Сплавление солей ароматических кислот со щелочью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183880" cy="29289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        Основные способы получения бензола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1071546"/>
            <a:ext cx="635798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Тримеризация</a:t>
            </a:r>
            <a:r>
              <a:rPr lang="ru-RU" dirty="0" smtClean="0"/>
              <a:t> ацетилена (к</a:t>
            </a:r>
            <a:r>
              <a:rPr lang="en-US" dirty="0" smtClean="0"/>
              <a:t>t-</a:t>
            </a:r>
            <a:r>
              <a:rPr lang="ru-RU" dirty="0" smtClean="0"/>
              <a:t>активированный уголь «С»,</a:t>
            </a:r>
            <a:r>
              <a:rPr lang="en-US" dirty="0" smtClean="0"/>
              <a:t> t=550-600˚C)</a:t>
            </a:r>
          </a:p>
          <a:p>
            <a:pPr marL="342900" indent="-342900"/>
            <a:r>
              <a:rPr lang="en-US" b="1" dirty="0" smtClean="0"/>
              <a:t>     3 HC </a:t>
            </a:r>
            <a:r>
              <a:rPr lang="el-GR" b="1" dirty="0" smtClean="0"/>
              <a:t>Ξ</a:t>
            </a:r>
            <a:r>
              <a:rPr lang="en-US" b="1" dirty="0" smtClean="0"/>
              <a:t> CH —&gt; C</a:t>
            </a:r>
            <a:r>
              <a:rPr lang="en-US" sz="1400" b="1" dirty="0" smtClean="0"/>
              <a:t>6</a:t>
            </a:r>
            <a:r>
              <a:rPr lang="en-US" b="1" dirty="0" smtClean="0"/>
              <a:t>H</a:t>
            </a:r>
            <a:r>
              <a:rPr lang="en-US" sz="1400" b="1" dirty="0" smtClean="0"/>
              <a:t>6</a:t>
            </a:r>
            <a:endParaRPr lang="en-US" sz="1600" b="1" dirty="0" smtClean="0"/>
          </a:p>
          <a:p>
            <a:pPr marL="342900" indent="-342900"/>
            <a:r>
              <a:rPr lang="en-US" sz="1600" dirty="0" smtClean="0"/>
              <a:t>(</a:t>
            </a:r>
            <a:r>
              <a:rPr lang="ru-RU" sz="1600" dirty="0" smtClean="0"/>
              <a:t>реакция  Н.Д.Зелинского  и  Б.А.Казанского)</a:t>
            </a:r>
          </a:p>
          <a:p>
            <a:pPr marL="342900" indent="-342900"/>
            <a:endParaRPr lang="ru-RU" sz="1600" dirty="0" smtClean="0"/>
          </a:p>
          <a:p>
            <a:pPr marL="342900" indent="-342900"/>
            <a:r>
              <a:rPr lang="ru-RU" dirty="0" smtClean="0"/>
              <a:t>2. Ароматизация </a:t>
            </a:r>
            <a:r>
              <a:rPr lang="ru-RU" dirty="0" err="1" smtClean="0"/>
              <a:t>алканов</a:t>
            </a:r>
            <a:r>
              <a:rPr lang="ru-RU" dirty="0" smtClean="0"/>
              <a:t> и дегидрирование </a:t>
            </a:r>
            <a:r>
              <a:rPr lang="ru-RU" dirty="0" err="1" smtClean="0"/>
              <a:t>циклоалканов</a:t>
            </a:r>
            <a:r>
              <a:rPr lang="en-US" dirty="0" smtClean="0"/>
              <a:t> (</a:t>
            </a:r>
            <a:r>
              <a:rPr lang="en-US" dirty="0" err="1" smtClean="0"/>
              <a:t>t,kat</a:t>
            </a:r>
            <a:r>
              <a:rPr lang="en-US" dirty="0" smtClean="0"/>
              <a:t>-Pt)</a:t>
            </a:r>
            <a:r>
              <a:rPr lang="ru-RU" dirty="0" smtClean="0"/>
              <a:t>.</a:t>
            </a:r>
            <a:endParaRPr lang="en-US" dirty="0" smtClean="0"/>
          </a:p>
          <a:p>
            <a:pPr marL="342900" indent="-342900"/>
            <a:r>
              <a:rPr lang="en-US" dirty="0" smtClean="0"/>
              <a:t>     </a:t>
            </a:r>
            <a:r>
              <a:rPr lang="en-US" b="1" dirty="0" smtClean="0"/>
              <a:t>CH</a:t>
            </a:r>
            <a:r>
              <a:rPr lang="en-US" sz="1400" b="1" dirty="0" smtClean="0"/>
              <a:t>3</a:t>
            </a:r>
            <a:r>
              <a:rPr lang="en-US" b="1" dirty="0" smtClean="0"/>
              <a:t>-CH</a:t>
            </a:r>
            <a:r>
              <a:rPr lang="en-US" sz="1400" b="1" dirty="0" smtClean="0"/>
              <a:t>2</a:t>
            </a:r>
            <a:r>
              <a:rPr lang="en-US" b="1" dirty="0" smtClean="0"/>
              <a:t>-CH</a:t>
            </a:r>
            <a:r>
              <a:rPr lang="en-US" sz="1400" b="1" dirty="0" smtClean="0"/>
              <a:t>2</a:t>
            </a:r>
            <a:r>
              <a:rPr lang="en-US" b="1" dirty="0" smtClean="0"/>
              <a:t>-CH</a:t>
            </a:r>
            <a:r>
              <a:rPr lang="en-US" sz="1400" b="1" dirty="0" smtClean="0"/>
              <a:t>2</a:t>
            </a:r>
            <a:r>
              <a:rPr lang="en-US" b="1" dirty="0" smtClean="0"/>
              <a:t>-CH</a:t>
            </a:r>
            <a:r>
              <a:rPr lang="en-US" sz="1400" b="1" dirty="0" smtClean="0"/>
              <a:t>2</a:t>
            </a:r>
            <a:r>
              <a:rPr lang="en-US" b="1" dirty="0" smtClean="0"/>
              <a:t>-CH</a:t>
            </a:r>
            <a:r>
              <a:rPr lang="en-US" sz="1400" b="1" dirty="0" smtClean="0"/>
              <a:t>3</a:t>
            </a:r>
            <a:r>
              <a:rPr lang="en-US" sz="1400" dirty="0" smtClean="0"/>
              <a:t> </a:t>
            </a:r>
            <a:r>
              <a:rPr lang="en-US" sz="1400" b="1" dirty="0" smtClean="0"/>
              <a:t>—&gt;                  </a:t>
            </a:r>
            <a:r>
              <a:rPr lang="en-US" b="1" dirty="0" smtClean="0"/>
              <a:t>+ 4H</a:t>
            </a:r>
            <a:r>
              <a:rPr lang="en-US" sz="1400" b="1" dirty="0" smtClean="0"/>
              <a:t>2</a:t>
            </a:r>
            <a:endParaRPr lang="en-US" dirty="0" smtClean="0"/>
          </a:p>
        </p:txBody>
      </p:sp>
      <p:sp>
        <p:nvSpPr>
          <p:cNvPr id="8" name="Шестиугольник 7"/>
          <p:cNvSpPr/>
          <p:nvPr/>
        </p:nvSpPr>
        <p:spPr>
          <a:xfrm rot="9207092">
            <a:off x="5544279" y="3067638"/>
            <a:ext cx="785818" cy="700086"/>
          </a:xfrm>
          <a:prstGeom prst="hexagon">
            <a:avLst>
              <a:gd name="adj" fmla="val 28458"/>
              <a:gd name="vf" fmla="val 11547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15008" y="3214686"/>
            <a:ext cx="428628" cy="4286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естиугольник 6"/>
          <p:cNvSpPr/>
          <p:nvPr/>
        </p:nvSpPr>
        <p:spPr>
          <a:xfrm rot="8930246">
            <a:off x="3115387" y="4210645"/>
            <a:ext cx="785818" cy="700086"/>
          </a:xfrm>
          <a:prstGeom prst="hexagon">
            <a:avLst>
              <a:gd name="adj" fmla="val 28458"/>
              <a:gd name="vf" fmla="val 11547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Шестиугольник 9"/>
          <p:cNvSpPr/>
          <p:nvPr/>
        </p:nvSpPr>
        <p:spPr>
          <a:xfrm rot="9153428">
            <a:off x="1344741" y="4235227"/>
            <a:ext cx="785818" cy="700086"/>
          </a:xfrm>
          <a:prstGeom prst="hexagon">
            <a:avLst>
              <a:gd name="adj" fmla="val 28458"/>
              <a:gd name="vf" fmla="val 11547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86116" y="4357694"/>
            <a:ext cx="428628" cy="4286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428860" y="442913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—&gt;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000496" y="435769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+3</a:t>
            </a:r>
            <a:r>
              <a:rPr lang="en-US" b="1" dirty="0" smtClean="0"/>
              <a:t>H</a:t>
            </a:r>
            <a:r>
              <a:rPr lang="en-US" sz="1400" b="1" dirty="0" smtClean="0"/>
              <a:t>2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71604" y="3857628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</a:t>
            </a:r>
            <a:r>
              <a:rPr lang="en-US" sz="1200" dirty="0" smtClean="0"/>
              <a:t>2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857224" y="4143380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</a:t>
            </a:r>
            <a:r>
              <a:rPr lang="en-US" sz="1200" dirty="0" smtClean="0"/>
              <a:t>2</a:t>
            </a:r>
            <a:r>
              <a:rPr lang="en-US" sz="1600" dirty="0" smtClean="0"/>
              <a:t>C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071670" y="4214818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</a:t>
            </a:r>
            <a:r>
              <a:rPr lang="en-US" sz="1200" dirty="0" smtClean="0"/>
              <a:t>2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928794" y="4714884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</a:t>
            </a:r>
            <a:r>
              <a:rPr lang="en-US" sz="1200" dirty="0" smtClean="0"/>
              <a:t>2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1500166" y="4929198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</a:t>
            </a:r>
            <a:r>
              <a:rPr lang="en-US" sz="1200" dirty="0" smtClean="0"/>
              <a:t>2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857224" y="4643446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</a:t>
            </a:r>
            <a:r>
              <a:rPr lang="en-US" sz="1200" dirty="0" smtClean="0"/>
              <a:t>2</a:t>
            </a:r>
            <a:r>
              <a:rPr lang="en-US" sz="1600" dirty="0" smtClean="0"/>
              <a:t>C</a:t>
            </a:r>
            <a:endParaRPr lang="ru-RU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142976" y="5500702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r>
              <a:rPr lang="en-US" sz="1400" b="1" dirty="0" smtClean="0"/>
              <a:t>6</a:t>
            </a:r>
            <a:r>
              <a:rPr lang="en-US" b="1" dirty="0" smtClean="0"/>
              <a:t>H</a:t>
            </a:r>
            <a:r>
              <a:rPr lang="en-US" sz="1400" b="1" dirty="0" smtClean="0"/>
              <a:t>5</a:t>
            </a:r>
            <a:r>
              <a:rPr lang="en-US" b="1" dirty="0" smtClean="0"/>
              <a:t>-COONa + </a:t>
            </a:r>
            <a:r>
              <a:rPr lang="en-US" b="1" dirty="0" err="1" smtClean="0"/>
              <a:t>NaOH</a:t>
            </a:r>
            <a:r>
              <a:rPr lang="en-US" b="1" dirty="0" smtClean="0"/>
              <a:t> —&gt;C</a:t>
            </a:r>
            <a:r>
              <a:rPr lang="en-US" sz="1400" b="1" dirty="0" smtClean="0"/>
              <a:t>6</a:t>
            </a:r>
            <a:r>
              <a:rPr lang="en-US" b="1" dirty="0" smtClean="0"/>
              <a:t>H</a:t>
            </a:r>
            <a:r>
              <a:rPr lang="en-US" sz="1400" b="1" dirty="0" smtClean="0"/>
              <a:t>6 + </a:t>
            </a:r>
            <a:r>
              <a:rPr lang="en-US" b="1" dirty="0" smtClean="0"/>
              <a:t>Na</a:t>
            </a:r>
            <a:r>
              <a:rPr lang="en-US" sz="1400" b="1" dirty="0" smtClean="0"/>
              <a:t>2</a:t>
            </a:r>
            <a:r>
              <a:rPr lang="en-US" b="1" dirty="0" smtClean="0"/>
              <a:t>CO</a:t>
            </a:r>
            <a:r>
              <a:rPr lang="en-US" sz="1400" b="1" dirty="0" smtClean="0"/>
              <a:t>3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benzola_primenenie_cop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80728"/>
            <a:ext cx="7207005" cy="5020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987824" y="548680"/>
            <a:ext cx="3070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Применение</a:t>
            </a:r>
            <a:r>
              <a:rPr lang="en-US" b="1" dirty="0" smtClean="0"/>
              <a:t> </a:t>
            </a:r>
            <a:r>
              <a:rPr lang="ru-RU" b="1" dirty="0" smtClean="0"/>
              <a:t>бензола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Admin\Documents\view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4532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ru-RU" sz="1100" b="1" dirty="0" smtClean="0"/>
              <a:t>Тест.</a:t>
            </a:r>
            <a:endParaRPr lang="ru-RU" sz="1100" dirty="0" smtClean="0"/>
          </a:p>
          <a:p>
            <a:r>
              <a:rPr lang="ru-RU" sz="1100" b="1" dirty="0" smtClean="0"/>
              <a:t>Задания части А с выбором одного правильного ответа.</a:t>
            </a:r>
            <a:endParaRPr lang="ru-RU" sz="1100" dirty="0" smtClean="0"/>
          </a:p>
          <a:p>
            <a:r>
              <a:rPr lang="ru-RU" sz="1100" dirty="0" smtClean="0"/>
              <a:t> </a:t>
            </a:r>
          </a:p>
          <a:p>
            <a:r>
              <a:rPr lang="ru-RU" sz="1100" dirty="0" smtClean="0"/>
              <a:t>1.Бензол не может реагировать с:</a:t>
            </a:r>
          </a:p>
          <a:p>
            <a:r>
              <a:rPr lang="ru-RU" sz="1100" dirty="0" smtClean="0"/>
              <a:t>  а)хлором      б)азотной кислотой</a:t>
            </a:r>
          </a:p>
          <a:p>
            <a:r>
              <a:rPr lang="ru-RU" sz="1100" dirty="0" smtClean="0"/>
              <a:t>  в)водородом    </a:t>
            </a:r>
            <a:r>
              <a:rPr lang="ru-RU" sz="1100" b="1" dirty="0" smtClean="0"/>
              <a:t> </a:t>
            </a:r>
            <a:r>
              <a:rPr lang="ru-RU" sz="1100" b="1" dirty="0" smtClean="0">
                <a:solidFill>
                  <a:srgbClr val="C00000"/>
                </a:solidFill>
              </a:rPr>
              <a:t>г)</a:t>
            </a:r>
            <a:r>
              <a:rPr lang="ru-RU" sz="1100" b="1" dirty="0" err="1" smtClean="0">
                <a:solidFill>
                  <a:srgbClr val="C00000"/>
                </a:solidFill>
              </a:rPr>
              <a:t>хлороводородом</a:t>
            </a:r>
            <a:endParaRPr lang="ru-RU" sz="1100" b="1" dirty="0" smtClean="0">
              <a:solidFill>
                <a:srgbClr val="C00000"/>
              </a:solidFill>
            </a:endParaRPr>
          </a:p>
          <a:p>
            <a:r>
              <a:rPr lang="ru-RU" sz="1100" dirty="0" smtClean="0"/>
              <a:t>2.Бензол нельзя получить в одну стадию из:</a:t>
            </a:r>
          </a:p>
          <a:p>
            <a:r>
              <a:rPr lang="ru-RU" sz="1100" dirty="0" smtClean="0"/>
              <a:t>  а)ацетилена       б)циклогексана</a:t>
            </a:r>
          </a:p>
          <a:p>
            <a:r>
              <a:rPr lang="ru-RU" sz="1100" b="1" dirty="0" smtClean="0">
                <a:solidFill>
                  <a:srgbClr val="C00000"/>
                </a:solidFill>
              </a:rPr>
              <a:t>  в)толуола           </a:t>
            </a:r>
            <a:r>
              <a:rPr lang="ru-RU" sz="1100" dirty="0" smtClean="0"/>
              <a:t>г)</a:t>
            </a:r>
            <a:r>
              <a:rPr lang="ru-RU" sz="1100" dirty="0" err="1" smtClean="0"/>
              <a:t>бензоата</a:t>
            </a:r>
            <a:r>
              <a:rPr lang="ru-RU" sz="1100" dirty="0" smtClean="0"/>
              <a:t>  натрия</a:t>
            </a:r>
          </a:p>
          <a:p>
            <a:r>
              <a:rPr lang="ru-RU" sz="1100" dirty="0" smtClean="0"/>
              <a:t>3.Ароматические углеводороды горят коптящим пламенем потому, что…</a:t>
            </a:r>
          </a:p>
          <a:p>
            <a:r>
              <a:rPr lang="ru-RU" sz="1100" b="1" dirty="0" smtClean="0"/>
              <a:t>   </a:t>
            </a:r>
            <a:r>
              <a:rPr lang="ru-RU" sz="1100" b="1" dirty="0" smtClean="0">
                <a:solidFill>
                  <a:srgbClr val="C00000"/>
                </a:solidFill>
              </a:rPr>
              <a:t>а)в них мала массовая доля водорода</a:t>
            </a:r>
          </a:p>
          <a:p>
            <a:r>
              <a:rPr lang="ru-RU" sz="1100" dirty="0" smtClean="0"/>
              <a:t>   б)они содержат углерод</a:t>
            </a:r>
          </a:p>
          <a:p>
            <a:r>
              <a:rPr lang="ru-RU" sz="1100" dirty="0" smtClean="0"/>
              <a:t>   в)они токсичны</a:t>
            </a:r>
          </a:p>
          <a:p>
            <a:r>
              <a:rPr lang="ru-RU" sz="1100" dirty="0" smtClean="0"/>
              <a:t>   г)в них нет атомов кислорода.</a:t>
            </a:r>
          </a:p>
          <a:p>
            <a:r>
              <a:rPr lang="ru-RU" sz="1100" dirty="0" smtClean="0"/>
              <a:t>4.Какую из формул недопустимо использовать для изображения молекулы бензола?</a:t>
            </a:r>
          </a:p>
          <a:p>
            <a:r>
              <a:rPr lang="ru-RU" sz="1100" dirty="0" smtClean="0"/>
              <a:t> </a:t>
            </a:r>
          </a:p>
          <a:p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     а)                        </a:t>
            </a:r>
            <a:r>
              <a:rPr lang="ru-RU" sz="1100" dirty="0" smtClean="0">
                <a:solidFill>
                  <a:srgbClr val="FF0000"/>
                </a:solidFill>
              </a:rPr>
              <a:t>б)</a:t>
            </a:r>
            <a:r>
              <a:rPr lang="ru-RU" sz="1100" dirty="0" smtClean="0"/>
              <a:t>                            в)                        г)</a:t>
            </a:r>
          </a:p>
          <a:p>
            <a:r>
              <a:rPr lang="ru-RU" sz="1100" b="1" dirty="0" smtClean="0"/>
              <a:t>                                                      </a:t>
            </a:r>
            <a:endParaRPr lang="ru-RU" sz="1100" dirty="0" smtClean="0"/>
          </a:p>
          <a:p>
            <a:r>
              <a:rPr lang="ru-RU" sz="1100" dirty="0" smtClean="0"/>
              <a:t>5.Каково минимальное число атомов углерода в аренах?</a:t>
            </a:r>
          </a:p>
          <a:p>
            <a:r>
              <a:rPr lang="ru-RU" sz="1100" dirty="0" smtClean="0"/>
              <a:t>   а) 4          б)5        </a:t>
            </a:r>
            <a:r>
              <a:rPr lang="ru-RU" sz="1100" b="1" dirty="0" smtClean="0"/>
              <a:t> </a:t>
            </a:r>
            <a:r>
              <a:rPr lang="ru-RU" sz="1100" b="1" dirty="0" smtClean="0">
                <a:solidFill>
                  <a:srgbClr val="C00000"/>
                </a:solidFill>
              </a:rPr>
              <a:t> в)6</a:t>
            </a:r>
            <a:r>
              <a:rPr lang="ru-RU" sz="1100" dirty="0" smtClean="0">
                <a:solidFill>
                  <a:srgbClr val="C00000"/>
                </a:solidFill>
              </a:rPr>
              <a:t>         </a:t>
            </a:r>
            <a:r>
              <a:rPr lang="ru-RU" sz="1100" dirty="0" smtClean="0"/>
              <a:t>г)7</a:t>
            </a:r>
          </a:p>
          <a:p>
            <a:r>
              <a:rPr lang="ru-RU" sz="1100" dirty="0" smtClean="0"/>
              <a:t>6.Какой тип реакций наиболее характерен для </a:t>
            </a:r>
            <a:r>
              <a:rPr lang="ru-RU" sz="1100" dirty="0" err="1" smtClean="0"/>
              <a:t>аренов</a:t>
            </a:r>
            <a:r>
              <a:rPr lang="ru-RU" sz="1100" dirty="0" smtClean="0"/>
              <a:t>?</a:t>
            </a:r>
          </a:p>
          <a:p>
            <a:r>
              <a:rPr lang="ru-RU" sz="1100" b="1" dirty="0" smtClean="0">
                <a:solidFill>
                  <a:srgbClr val="C00000"/>
                </a:solidFill>
              </a:rPr>
              <a:t>    а)замещение</a:t>
            </a:r>
            <a:r>
              <a:rPr lang="ru-RU" sz="1100" dirty="0" smtClean="0">
                <a:solidFill>
                  <a:srgbClr val="C00000"/>
                </a:solidFill>
              </a:rPr>
              <a:t>        </a:t>
            </a:r>
            <a:r>
              <a:rPr lang="ru-RU" sz="1100" dirty="0" smtClean="0"/>
              <a:t>б)окисление     в)отщепление     г)изомеризация</a:t>
            </a:r>
          </a:p>
          <a:p>
            <a:r>
              <a:rPr lang="ru-RU" sz="1100" dirty="0" smtClean="0"/>
              <a:t>7.Арены имеют общую формулу:</a:t>
            </a:r>
          </a:p>
          <a:p>
            <a:r>
              <a:rPr lang="ru-RU" sz="1100" dirty="0" smtClean="0"/>
              <a:t>     а) С</a:t>
            </a:r>
            <a:r>
              <a:rPr lang="en-US" sz="1100" dirty="0" err="1" smtClean="0"/>
              <a:t>nH</a:t>
            </a:r>
            <a:r>
              <a:rPr lang="ru-RU" sz="1100" dirty="0" smtClean="0"/>
              <a:t>2</a:t>
            </a:r>
            <a:r>
              <a:rPr lang="en-US" sz="1100" dirty="0" smtClean="0"/>
              <a:t>n</a:t>
            </a:r>
            <a:r>
              <a:rPr lang="ru-RU" sz="1100" dirty="0" smtClean="0"/>
              <a:t>         б)</a:t>
            </a:r>
            <a:r>
              <a:rPr lang="en-US" sz="1100" dirty="0" err="1" smtClean="0"/>
              <a:t>CnH</a:t>
            </a:r>
            <a:r>
              <a:rPr lang="ru-RU" sz="1100" dirty="0" smtClean="0"/>
              <a:t>2</a:t>
            </a:r>
            <a:r>
              <a:rPr lang="en-US" sz="1100" dirty="0" smtClean="0"/>
              <a:t>n</a:t>
            </a:r>
            <a:r>
              <a:rPr lang="ru-RU" sz="1100" dirty="0" smtClean="0"/>
              <a:t>-2        </a:t>
            </a:r>
            <a:r>
              <a:rPr lang="ru-RU" sz="1100" dirty="0" smtClean="0">
                <a:solidFill>
                  <a:srgbClr val="C00000"/>
                </a:solidFill>
              </a:rPr>
              <a:t> </a:t>
            </a:r>
            <a:r>
              <a:rPr lang="ru-RU" sz="1100" b="1" dirty="0" smtClean="0">
                <a:solidFill>
                  <a:srgbClr val="C00000"/>
                </a:solidFill>
              </a:rPr>
              <a:t>в)</a:t>
            </a:r>
            <a:r>
              <a:rPr lang="en-US" sz="1100" b="1" dirty="0" err="1" smtClean="0">
                <a:solidFill>
                  <a:srgbClr val="C00000"/>
                </a:solidFill>
              </a:rPr>
              <a:t>CnH</a:t>
            </a:r>
            <a:r>
              <a:rPr lang="ru-RU" sz="1100" b="1" dirty="0" smtClean="0">
                <a:solidFill>
                  <a:srgbClr val="C00000"/>
                </a:solidFill>
              </a:rPr>
              <a:t>2</a:t>
            </a:r>
            <a:r>
              <a:rPr lang="en-US" sz="1100" b="1" dirty="0" smtClean="0">
                <a:solidFill>
                  <a:srgbClr val="C00000"/>
                </a:solidFill>
              </a:rPr>
              <a:t>n</a:t>
            </a:r>
            <a:r>
              <a:rPr lang="ru-RU" sz="1100" b="1" dirty="0" smtClean="0">
                <a:solidFill>
                  <a:srgbClr val="C00000"/>
                </a:solidFill>
              </a:rPr>
              <a:t>-6      </a:t>
            </a:r>
            <a:r>
              <a:rPr lang="ru-RU" sz="1100" dirty="0" smtClean="0"/>
              <a:t>г)</a:t>
            </a:r>
            <a:r>
              <a:rPr lang="en-US" sz="1100" dirty="0" err="1" smtClean="0"/>
              <a:t>CnH</a:t>
            </a:r>
            <a:r>
              <a:rPr lang="ru-RU" sz="1100" dirty="0" smtClean="0"/>
              <a:t>2</a:t>
            </a:r>
            <a:r>
              <a:rPr lang="en-US" sz="1100" dirty="0" smtClean="0"/>
              <a:t>n</a:t>
            </a:r>
            <a:r>
              <a:rPr lang="ru-RU" sz="1100" dirty="0" smtClean="0"/>
              <a:t>+2</a:t>
            </a:r>
          </a:p>
          <a:p>
            <a:r>
              <a:rPr lang="ru-RU" sz="1100" b="1" dirty="0" smtClean="0"/>
              <a:t> </a:t>
            </a:r>
            <a:endParaRPr lang="ru-RU" sz="1100" dirty="0" smtClean="0"/>
          </a:p>
        </p:txBody>
      </p:sp>
      <p:sp>
        <p:nvSpPr>
          <p:cNvPr id="6" name="Шестиугольник 5"/>
          <p:cNvSpPr/>
          <p:nvPr/>
        </p:nvSpPr>
        <p:spPr>
          <a:xfrm rot="5400000">
            <a:off x="2944958" y="3759898"/>
            <a:ext cx="642942" cy="557210"/>
          </a:xfrm>
          <a:prstGeom prst="hexagon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4643438" y="3929066"/>
            <a:ext cx="285751" cy="304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 rot="5581561">
            <a:off x="4411264" y="3804050"/>
            <a:ext cx="750100" cy="571504"/>
          </a:xfrm>
          <a:prstGeom prst="hexagon">
            <a:avLst>
              <a:gd name="adj" fmla="val 42568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643438" y="3929066"/>
            <a:ext cx="357190" cy="304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 rot="5400000">
            <a:off x="1307286" y="3764759"/>
            <a:ext cx="742950" cy="500065"/>
          </a:xfrm>
          <a:prstGeom prst="hexagon">
            <a:avLst>
              <a:gd name="adj" fmla="val 39873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 rot="5400000">
            <a:off x="5593565" y="3836196"/>
            <a:ext cx="742950" cy="500067"/>
          </a:xfrm>
          <a:prstGeom prst="hexagon">
            <a:avLst>
              <a:gd name="adj" fmla="val 39873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20486" name="AutoShape 6"/>
          <p:cNvCxnSpPr>
            <a:cxnSpLocks noChangeShapeType="1"/>
          </p:cNvCxnSpPr>
          <p:nvPr/>
        </p:nvCxnSpPr>
        <p:spPr bwMode="auto">
          <a:xfrm>
            <a:off x="1714480" y="3786190"/>
            <a:ext cx="133350" cy="857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487" name="AutoShape 7"/>
          <p:cNvCxnSpPr>
            <a:cxnSpLocks noChangeShapeType="1"/>
          </p:cNvCxnSpPr>
          <p:nvPr/>
        </p:nvCxnSpPr>
        <p:spPr bwMode="auto">
          <a:xfrm flipV="1">
            <a:off x="1714480" y="4143380"/>
            <a:ext cx="133350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488" name="AutoShape 8"/>
          <p:cNvCxnSpPr>
            <a:cxnSpLocks noChangeShapeType="1"/>
          </p:cNvCxnSpPr>
          <p:nvPr/>
        </p:nvCxnSpPr>
        <p:spPr bwMode="auto">
          <a:xfrm flipV="1">
            <a:off x="1500166" y="4000504"/>
            <a:ext cx="0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489" name="AutoShape 9"/>
          <p:cNvCxnSpPr>
            <a:cxnSpLocks noChangeShapeType="1"/>
          </p:cNvCxnSpPr>
          <p:nvPr/>
        </p:nvCxnSpPr>
        <p:spPr bwMode="auto">
          <a:xfrm flipV="1">
            <a:off x="6143636" y="3929066"/>
            <a:ext cx="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490" name="AutoShape 10"/>
          <p:cNvCxnSpPr>
            <a:cxnSpLocks noChangeShapeType="1"/>
          </p:cNvCxnSpPr>
          <p:nvPr/>
        </p:nvCxnSpPr>
        <p:spPr bwMode="auto">
          <a:xfrm flipH="1">
            <a:off x="5786446" y="3857628"/>
            <a:ext cx="133350" cy="133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491" name="AutoShape 11"/>
          <p:cNvCxnSpPr>
            <a:cxnSpLocks noChangeShapeType="1"/>
          </p:cNvCxnSpPr>
          <p:nvPr/>
        </p:nvCxnSpPr>
        <p:spPr bwMode="auto">
          <a:xfrm>
            <a:off x="5786446" y="4214818"/>
            <a:ext cx="133350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183880" cy="4187952"/>
          </a:xfr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Задание части В с выбором трех правильных ответов.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1.Бензолу соответствуют утверждения: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А. В молекуле  все атомы углерода находятся в </a:t>
            </a:r>
            <a:r>
              <a:rPr lang="en-US" b="1" dirty="0" smtClean="0">
                <a:solidFill>
                  <a:srgbClr val="C00000"/>
                </a:solidFill>
              </a:rPr>
              <a:t>sp</a:t>
            </a:r>
            <a:r>
              <a:rPr lang="ru-RU" b="1" baseline="30000" dirty="0" smtClean="0">
                <a:solidFill>
                  <a:srgbClr val="C00000"/>
                </a:solidFill>
              </a:rPr>
              <a:t>2  </a:t>
            </a:r>
            <a:r>
              <a:rPr lang="ru-RU" b="1" dirty="0" smtClean="0">
                <a:solidFill>
                  <a:srgbClr val="C00000"/>
                </a:solidFill>
              </a:rPr>
              <a:t>-гибридизации</a:t>
            </a:r>
          </a:p>
          <a:p>
            <a:pPr>
              <a:buNone/>
            </a:pPr>
            <a:r>
              <a:rPr lang="ru-RU" dirty="0" smtClean="0"/>
              <a:t>     Б. Обесцвечивает раствор перманганата калия и бромную воду.</a:t>
            </a:r>
          </a:p>
          <a:p>
            <a:pPr>
              <a:buNone/>
            </a:pPr>
            <a:r>
              <a:rPr lang="ru-RU" dirty="0" smtClean="0"/>
              <a:t>     В. Газообразное вещество при нормальных условиях.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  </a:t>
            </a:r>
            <a:r>
              <a:rPr lang="ru-RU" b="1" dirty="0" smtClean="0">
                <a:solidFill>
                  <a:srgbClr val="C00000"/>
                </a:solidFill>
              </a:rPr>
              <a:t>Г. Вступает в реакции замещения и присоединения в жестких условиях.</a:t>
            </a:r>
          </a:p>
          <a:p>
            <a:pPr>
              <a:buNone/>
            </a:pPr>
            <a:r>
              <a:rPr lang="ru-RU" dirty="0" smtClean="0"/>
              <a:t>     Д. Молекула неплоская.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>
                <a:solidFill>
                  <a:srgbClr val="C00000"/>
                </a:solidFill>
              </a:rPr>
              <a:t>Е. Горит коптящим пламенем.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183880" cy="418795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400" dirty="0" smtClean="0"/>
              <a:t>            </a:t>
            </a:r>
            <a:r>
              <a:rPr lang="ru-RU" sz="4400" dirty="0" smtClean="0">
                <a:solidFill>
                  <a:srgbClr val="C00000"/>
                </a:solidFill>
              </a:rPr>
              <a:t>Рефлексия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2143116"/>
            <a:ext cx="7643866" cy="3261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1.Урок понравился.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2.На уроке мне пригодились знания, полученные раньше.  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3.На уроке была получена информация, ранее мне неизвестная.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4.На уроке было над чем подумать.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5.На уроке я хорошо потрудился.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    Домашнее задание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п. 7, упр.3,4 стр.55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700808"/>
            <a:ext cx="790633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Спасибо за урок!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6" name="Picture 2" descr="C:\Users\Татьяна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140968"/>
            <a:ext cx="3384376" cy="2538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                 </a:t>
            </a:r>
            <a:endParaRPr lang="ru-RU" sz="2400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Среди 22 миллионов органических соединений 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немного найдётся  таких, которые оказали на    развитие  органической химии большее влияние,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чем бензол</a:t>
            </a:r>
          </a:p>
          <a:p>
            <a:pPr>
              <a:buNone/>
            </a:pPr>
            <a:endParaRPr lang="ru-RU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3200" dirty="0" smtClean="0"/>
              <a:t>Тема урока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2400" dirty="0" smtClean="0"/>
              <a:t>   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«Ароматические углеводороды. Бензол.   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Строение. Свойства.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Получение.Применение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.»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183880" cy="4187952"/>
          </a:xfrm>
          <a:solidFill>
            <a:schemeClr val="bg1">
              <a:lumMod val="7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1200" dirty="0" smtClean="0"/>
              <a:t>                        Цели урока :</a:t>
            </a:r>
          </a:p>
          <a:p>
            <a:pPr>
              <a:buNone/>
            </a:pPr>
            <a:endParaRPr lang="ru-RU" dirty="0" smtClean="0"/>
          </a:p>
          <a:p>
            <a:pPr>
              <a:lnSpc>
                <a:spcPct val="170000"/>
              </a:lnSpc>
              <a:buNone/>
            </a:pP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1.Познакомиться с ароматическими    углеводородами на примере бензола </a:t>
            </a:r>
          </a:p>
          <a:p>
            <a:pPr>
              <a:lnSpc>
                <a:spcPct val="170000"/>
              </a:lnSpc>
              <a:buNone/>
            </a:pPr>
            <a:r>
              <a:rPr lang="ru-RU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2.Проследить зависимость химических  свойств от особенности строения </a:t>
            </a:r>
          </a:p>
          <a:p>
            <a:pPr>
              <a:lnSpc>
                <a:spcPct val="170000"/>
              </a:lnSpc>
              <a:buNone/>
            </a:pPr>
            <a:r>
              <a:rPr lang="ru-RU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3.Узнать способы получения и   применение бензола </a:t>
            </a:r>
          </a:p>
          <a:p>
            <a:pPr>
              <a:lnSpc>
                <a:spcPct val="170000"/>
              </a:lnSpc>
              <a:buNone/>
            </a:pPr>
            <a:r>
              <a:rPr lang="ru-RU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4.Изучить действие бензола на   организм человека</a:t>
            </a:r>
          </a:p>
          <a:p>
            <a:pPr>
              <a:lnSpc>
                <a:spcPct val="170000"/>
              </a:lnSpc>
              <a:buNone/>
            </a:pPr>
            <a:r>
              <a:rPr lang="ru-RU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5.Продолжить формирование навыков работы с тестами</a:t>
            </a:r>
            <a:endParaRPr lang="ru-RU" sz="9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Арены</a:t>
            </a:r>
            <a:r>
              <a:rPr lang="ru-RU" dirty="0" err="1" smtClean="0">
                <a:solidFill>
                  <a:srgbClr val="C00000"/>
                </a:solidFill>
              </a:rPr>
              <a:t>-это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углеводороды,в</a:t>
            </a:r>
            <a:r>
              <a:rPr lang="ru-RU" dirty="0" smtClean="0">
                <a:solidFill>
                  <a:srgbClr val="C00000"/>
                </a:solidFill>
              </a:rPr>
              <a:t> молекулах    которых содержится одно или несколько </a:t>
            </a:r>
            <a:r>
              <a:rPr lang="ru-RU" dirty="0" err="1" smtClean="0">
                <a:solidFill>
                  <a:srgbClr val="C00000"/>
                </a:solidFill>
              </a:rPr>
              <a:t>бензольных</a:t>
            </a:r>
            <a:r>
              <a:rPr lang="ru-RU" dirty="0" smtClean="0">
                <a:solidFill>
                  <a:srgbClr val="C00000"/>
                </a:solidFill>
              </a:rPr>
              <a:t> колец- циклических групп атомов углерода с  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особым характером связей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Общая формула:    </a:t>
            </a:r>
            <a:r>
              <a:rPr lang="ru-RU" b="1" dirty="0" smtClean="0">
                <a:solidFill>
                  <a:srgbClr val="C00000"/>
                </a:solidFill>
              </a:rPr>
              <a:t>С</a:t>
            </a:r>
            <a:r>
              <a:rPr lang="en-US" b="1" dirty="0" smtClean="0">
                <a:solidFill>
                  <a:srgbClr val="C00000"/>
                </a:solidFill>
              </a:rPr>
              <a:t>nH2n-6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285860"/>
            <a:ext cx="7143800" cy="185738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7772400" cy="9144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Майкл Фарадей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Picture 6" descr="q_559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281518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14480" y="785794"/>
            <a:ext cx="5929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    История открытия бензола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643306" y="1643050"/>
            <a:ext cx="52864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Бензол был открыт в 1825 году английским физиком и химиком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Майклом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Фарадеем.Он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выделил 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Бензол из жидкого конденсата  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Светильного  газа. Молекулярная формула бензола С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500174"/>
            <a:ext cx="2923753" cy="2720914"/>
          </a:xfrm>
        </p:spPr>
      </p:pic>
      <p:pic>
        <p:nvPicPr>
          <p:cNvPr id="7" name="Рисунок 6" descr="Рисунок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1785926"/>
            <a:ext cx="3616642" cy="18214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57356" y="785794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Структурная формула бензола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00100" y="4214818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Фридрих Август </a:t>
            </a:r>
            <a:r>
              <a:rPr lang="ru-RU" sz="1600" dirty="0" err="1" smtClean="0">
                <a:solidFill>
                  <a:srgbClr val="C00000"/>
                </a:solidFill>
              </a:rPr>
              <a:t>Кекуле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14942" y="385762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Формула </a:t>
            </a:r>
            <a:r>
              <a:rPr lang="ru-RU" dirty="0" err="1" smtClean="0">
                <a:solidFill>
                  <a:srgbClr val="C00000"/>
                </a:solidFill>
              </a:rPr>
              <a:t>Кекуле</a:t>
            </a:r>
            <a:r>
              <a:rPr lang="ru-RU" dirty="0" smtClean="0">
                <a:solidFill>
                  <a:srgbClr val="C00000"/>
                </a:solidFill>
              </a:rPr>
              <a:t>. 1865г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072198" y="250030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тношение с КМпО4 и бромной воде.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39552" y="764704"/>
            <a:ext cx="8286807" cy="5662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Полинг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285860"/>
            <a:ext cx="1928794" cy="28098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1571612"/>
            <a:ext cx="4857784" cy="3305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SzPct val="90000"/>
              <a:buFontTx/>
              <a:buBlip>
                <a:blip r:embed="rId3"/>
              </a:buBlip>
            </a:pPr>
            <a:r>
              <a:rPr lang="ru-RU" dirty="0" smtClean="0">
                <a:solidFill>
                  <a:srgbClr val="C00000"/>
                </a:solidFill>
                <a:latin typeface="Tahoma" pitchFamily="34" charset="0"/>
              </a:rPr>
              <a:t>Современное представление об электронной природе связей в бензоле основывается на гипотезе американского физика и химика, дважды лауреата Нобелевской премии </a:t>
            </a:r>
            <a:r>
              <a:rPr lang="ru-RU" dirty="0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ahoma" pitchFamily="34" charset="0"/>
              </a:rPr>
              <a:t>Л. </a:t>
            </a:r>
            <a:r>
              <a:rPr lang="ru-RU" b="1" dirty="0" err="1" smtClean="0">
                <a:solidFill>
                  <a:srgbClr val="C00000"/>
                </a:solidFill>
                <a:latin typeface="Tahoma" pitchFamily="34" charset="0"/>
              </a:rPr>
              <a:t>Полинга</a:t>
            </a:r>
            <a:r>
              <a:rPr lang="ru-RU" b="1" dirty="0" smtClean="0">
                <a:solidFill>
                  <a:srgbClr val="C00000"/>
                </a:solidFill>
                <a:latin typeface="Tahoma" pitchFamily="34" charset="0"/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SzPct val="90000"/>
              <a:buFontTx/>
              <a:buBlip>
                <a:blip r:embed="rId3"/>
              </a:buBlip>
            </a:pPr>
            <a:endParaRPr lang="ru-RU" dirty="0" smtClean="0">
              <a:solidFill>
                <a:srgbClr val="C00000"/>
              </a:solidFill>
              <a:latin typeface="Tahoma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SzPct val="90000"/>
              <a:buFontTx/>
              <a:buBlip>
                <a:blip r:embed="rId3"/>
              </a:buBlip>
            </a:pPr>
            <a:r>
              <a:rPr lang="ru-RU" dirty="0" smtClean="0">
                <a:solidFill>
                  <a:srgbClr val="C00000"/>
                </a:solidFill>
                <a:latin typeface="Tahoma" pitchFamily="34" charset="0"/>
              </a:rPr>
              <a:t>Именно по его предложению молекулу бензола стали изображать в виде шестиугольника с вписанной окружностью, подчеркивая тем самым отсутствие фиксированных двойных связей и </a:t>
            </a:r>
            <a:r>
              <a:rPr lang="ru-RU" b="1" dirty="0" smtClean="0">
                <a:solidFill>
                  <a:srgbClr val="C00000"/>
                </a:solidFill>
                <a:latin typeface="Tahoma" pitchFamily="34" charset="0"/>
              </a:rPr>
              <a:t>наличие единого электронного облака.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785794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 Электронное строение  бензола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435769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Л. </a:t>
            </a:r>
            <a:r>
              <a:rPr lang="ru-RU" dirty="0" err="1" smtClean="0">
                <a:solidFill>
                  <a:srgbClr val="C00000"/>
                </a:solidFill>
              </a:rPr>
              <a:t>Полинг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" name="Рисунок 19" descr="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5000636"/>
            <a:ext cx="3214710" cy="99572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000100" y="5786454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</a:t>
            </a:r>
            <a:r>
              <a:rPr lang="en-US" sz="1200" dirty="0" smtClean="0"/>
              <a:t>H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28596" y="5500702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HC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428596" y="5072074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HC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1357290" y="5072074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</a:t>
            </a:r>
            <a:r>
              <a:rPr lang="ru-RU" sz="1200" dirty="0" smtClean="0"/>
              <a:t>С</a:t>
            </a:r>
            <a:r>
              <a:rPr lang="en-US" sz="1200" dirty="0" smtClean="0"/>
              <a:t>H</a:t>
            </a:r>
            <a:endParaRPr lang="ru-RU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000100" y="4786322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</a:t>
            </a:r>
            <a:endParaRPr lang="ru-RU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357290" y="5500702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</a:t>
            </a:r>
            <a:r>
              <a:rPr lang="en-US" sz="1200" dirty="0" smtClean="0"/>
              <a:t>H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6_1_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5011" r="12178"/>
          <a:stretch>
            <a:fillRect/>
          </a:stretch>
        </p:blipFill>
        <p:spPr bwMode="auto">
          <a:xfrm>
            <a:off x="6516216" y="908720"/>
            <a:ext cx="193439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ген 013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7FBFE"/>
              </a:clrFrom>
              <a:clrTo>
                <a:srgbClr val="F7FBFE">
                  <a:alpha val="0"/>
                </a:srgbClr>
              </a:clrTo>
            </a:clrChange>
            <a:lum bright="-12000" contrast="12000"/>
          </a:blip>
          <a:srcRect/>
          <a:stretch>
            <a:fillRect/>
          </a:stretch>
        </p:blipFill>
        <p:spPr bwMode="auto">
          <a:xfrm>
            <a:off x="6228184" y="3356992"/>
            <a:ext cx="2463787" cy="217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3568" y="692696"/>
            <a:ext cx="546006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Каждый из шести атомов углерода находится в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гибридном состоянии и связан с двумя соседними атомами углерода и атомом водорода тремя </a:t>
            </a:r>
            <a:r>
              <a:rPr lang="el-G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-связями.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Валентные углы между тремя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сигма-связями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равны 120˚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Каждый атом углерода имеет одну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негибридизованную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p-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орбиталь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Шесть таких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орбиталей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располагаются перпендикулярно плоскому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сигма-скелету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параллельно друг другу.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 шесть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–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электронов взаимодействуют между собой , образуя единое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пи-электронное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облако.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 связи между атомами углерода в бензоле </a:t>
            </a:r>
            <a:r>
              <a:rPr lang="ru-RU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выравнены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имеют длину 0,139 нм.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586</Words>
  <Application>Microsoft Office PowerPoint</Application>
  <PresentationFormat>Экран (4:3)</PresentationFormat>
  <Paragraphs>156</Paragraphs>
  <Slides>19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Презентация PowerPoint</vt:lpstr>
      <vt:lpstr>        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3. Сплавление солей ароматических кислот со щелочью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      урока»Ароматические</dc:title>
  <dc:creator>Admin</dc:creator>
  <cp:lastModifiedBy>user</cp:lastModifiedBy>
  <cp:revision>121</cp:revision>
  <dcterms:created xsi:type="dcterms:W3CDTF">2013-11-05T11:56:52Z</dcterms:created>
  <dcterms:modified xsi:type="dcterms:W3CDTF">2018-10-15T11:47:04Z</dcterms:modified>
</cp:coreProperties>
</file>